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0" r:id="rId2"/>
  </p:sldIdLst>
  <p:sldSz cx="9906000" cy="6858000" type="A4"/>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OIANI Jayne" initials="QJ" lastIdx="1" clrIdx="0">
    <p:extLst>
      <p:ext uri="{19B8F6BF-5375-455C-9EA6-DF929625EA0E}">
        <p15:presenceInfo xmlns="" xmlns:p15="http://schemas.microsoft.com/office/powerpoint/2012/main" userId="S::jquoiani@ed.ac.uk::f23e9025-3a90-4ede-bb52-1bad7452308b" providerId="AD"/>
      </p:ext>
    </p:extLst>
  </p:cmAuthor>
  <p:cmAuthor id="2" name="STOCK Nicola" initials="SN" lastIdx="8" clrIdx="1">
    <p:extLst>
      <p:ext uri="{19B8F6BF-5375-455C-9EA6-DF929625EA0E}">
        <p15:presenceInfo xmlns="" xmlns:p15="http://schemas.microsoft.com/office/powerpoint/2012/main" userId="S-1-5-21-861567501-1417001333-682003330-484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AB"/>
    <a:srgbClr val="C25E03"/>
    <a:srgbClr val="E6B012"/>
    <a:srgbClr val="61BF1A"/>
    <a:srgbClr val="2E487D"/>
    <a:srgbClr val="D10373"/>
    <a:srgbClr val="FFFFFF"/>
    <a:srgbClr val="67B31B"/>
    <a:srgbClr val="FFFF69"/>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5" autoAdjust="0"/>
    <p:restoredTop sz="94660"/>
  </p:normalViewPr>
  <p:slideViewPr>
    <p:cSldViewPr snapToGrid="0" showGuides="1">
      <p:cViewPr varScale="1">
        <p:scale>
          <a:sx n="68" d="100"/>
          <a:sy n="68" d="100"/>
        </p:scale>
        <p:origin x="-1350" y="-9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25" y="0"/>
            <a:ext cx="2951163" cy="498475"/>
          </a:xfrm>
          <a:prstGeom prst="rect">
            <a:avLst/>
          </a:prstGeom>
        </p:spPr>
        <p:txBody>
          <a:bodyPr vert="horz" lIns="91440" tIns="45720" rIns="91440" bIns="45720" rtlCol="0"/>
          <a:lstStyle>
            <a:lvl1pPr algn="r">
              <a:defRPr sz="1200"/>
            </a:lvl1pPr>
          </a:lstStyle>
          <a:p>
            <a:fld id="{E261E0E8-2068-4456-8EB0-18AD6AF9129B}" type="datetimeFigureOut">
              <a:rPr lang="en-GB" smtClean="0"/>
              <a:pPr/>
              <a:t>08/06/2020</a:t>
            </a:fld>
            <a:endParaRPr lang="en-GB"/>
          </a:p>
        </p:txBody>
      </p:sp>
      <p:sp>
        <p:nvSpPr>
          <p:cNvPr id="4" name="Slide Image Placeholder 3"/>
          <p:cNvSpPr>
            <a:spLocks noGrp="1" noRot="1" noChangeAspect="1"/>
          </p:cNvSpPr>
          <p:nvPr>
            <p:ph type="sldImg" idx="2"/>
          </p:nvPr>
        </p:nvSpPr>
        <p:spPr>
          <a:xfrm>
            <a:off x="981075" y="1243013"/>
            <a:ext cx="48482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25" y="9444038"/>
            <a:ext cx="2951163" cy="498475"/>
          </a:xfrm>
          <a:prstGeom prst="rect">
            <a:avLst/>
          </a:prstGeom>
        </p:spPr>
        <p:txBody>
          <a:bodyPr vert="horz" lIns="91440" tIns="45720" rIns="91440" bIns="45720" rtlCol="0" anchor="b"/>
          <a:lstStyle>
            <a:lvl1pPr algn="r">
              <a:defRPr sz="1200"/>
            </a:lvl1pPr>
          </a:lstStyle>
          <a:p>
            <a:fld id="{2533A8EB-7FF9-4BEA-8BF5-45322C3D4E27}" type="slidenum">
              <a:rPr lang="en-GB" smtClean="0"/>
              <a:pPr/>
              <a:t>‹#›</a:t>
            </a:fld>
            <a:endParaRPr lang="en-GB"/>
          </a:p>
        </p:txBody>
      </p:sp>
    </p:spTree>
    <p:extLst>
      <p:ext uri="{BB962C8B-B14F-4D97-AF65-F5344CB8AC3E}">
        <p14:creationId xmlns="" xmlns:p14="http://schemas.microsoft.com/office/powerpoint/2010/main" val="91662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photos/piglet-sleep-pig-farm-relaxed-3386356/"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commons.wikimedia.org/wiki/File:Ecoli_colonies.p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Piglet picture </a:t>
            </a:r>
            <a:r>
              <a:rPr lang="en-GB" dirty="0" smtClean="0">
                <a:hlinkClick r:id="rId3"/>
              </a:rPr>
              <a:t>https://pixabay.com/photos/piglet-sleep-pig-farm-relaxed-3386356/</a:t>
            </a:r>
            <a:r>
              <a:rPr lang="en-GB" dirty="0" smtClean="0"/>
              <a:t>free</a:t>
            </a:r>
            <a:r>
              <a:rPr lang="en-GB" baseline="0" dirty="0" smtClean="0"/>
              <a:t> for commercial use, not attribution required.</a:t>
            </a:r>
          </a:p>
          <a:p>
            <a:r>
              <a:rPr lang="en-GB" baseline="0" dirty="0" smtClean="0"/>
              <a:t>Agar plate </a:t>
            </a:r>
            <a:r>
              <a:rPr lang="en-GB" dirty="0" smtClean="0">
                <a:hlinkClick r:id="rId4"/>
              </a:rPr>
              <a:t>https://commons.wikimedia.org/wiki/File:Ecoli_colonies.png</a:t>
            </a:r>
            <a:r>
              <a:rPr lang="en-GB" dirty="0" smtClean="0"/>
              <a:t> pubic domain</a:t>
            </a:r>
            <a:endParaRPr lang="en-GB" dirty="0"/>
          </a:p>
        </p:txBody>
      </p:sp>
      <p:sp>
        <p:nvSpPr>
          <p:cNvPr id="4" name="Slide Number Placeholder 3"/>
          <p:cNvSpPr>
            <a:spLocks noGrp="1"/>
          </p:cNvSpPr>
          <p:nvPr>
            <p:ph type="sldNum" sz="quarter" idx="10"/>
          </p:nvPr>
        </p:nvSpPr>
        <p:spPr/>
        <p:txBody>
          <a:bodyPr/>
          <a:lstStyle/>
          <a:p>
            <a:fld id="{2533A8EB-7FF9-4BEA-8BF5-45322C3D4E27}" type="slidenum">
              <a:rPr lang="en-GB" smtClean="0"/>
              <a:pPr/>
              <a:t>1</a:t>
            </a:fld>
            <a:endParaRPr lang="en-GB"/>
          </a:p>
        </p:txBody>
      </p:sp>
    </p:spTree>
    <p:extLst>
      <p:ext uri="{BB962C8B-B14F-4D97-AF65-F5344CB8AC3E}">
        <p14:creationId xmlns="" xmlns:p14="http://schemas.microsoft.com/office/powerpoint/2010/main" val="3672402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close up of a map&#10;&#10;Description automatically generated">
            <a:extLst>
              <a:ext uri="{FF2B5EF4-FFF2-40B4-BE49-F238E27FC236}">
                <a16:creationId xmlns="" xmlns:a16="http://schemas.microsoft.com/office/drawing/2014/main" id="{6CEBF3FA-F27D-4A96-A790-5A740C0CEEA1}"/>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5301" y="0"/>
            <a:ext cx="9956601" cy="7040881"/>
          </a:xfrm>
          <a:prstGeom prst="rect">
            <a:avLst/>
          </a:prstGeom>
        </p:spPr>
      </p:pic>
    </p:spTree>
    <p:extLst>
      <p:ext uri="{BB962C8B-B14F-4D97-AF65-F5344CB8AC3E}">
        <p14:creationId xmlns="" xmlns:p14="http://schemas.microsoft.com/office/powerpoint/2010/main" val="199542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137925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30993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 xmlns:a16="http://schemas.microsoft.com/office/drawing/2014/main" id="{723F504E-E24B-45CC-B14A-F798E734264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73549"/>
            <a:ext cx="9919543" cy="7014676"/>
          </a:xfrm>
          <a:prstGeom prst="rect">
            <a:avLst/>
          </a:prstGeom>
        </p:spPr>
      </p:pic>
      <p:sp>
        <p:nvSpPr>
          <p:cNvPr id="9" name="TextBox 8">
            <a:extLst>
              <a:ext uri="{FF2B5EF4-FFF2-40B4-BE49-F238E27FC236}">
                <a16:creationId xmlns="" xmlns:a16="http://schemas.microsoft.com/office/drawing/2014/main" id="{74C50175-D407-48C3-AA08-D5329648C240}"/>
              </a:ext>
            </a:extLst>
          </p:cNvPr>
          <p:cNvSpPr txBox="1"/>
          <p:nvPr userDrawn="1"/>
        </p:nvSpPr>
        <p:spPr>
          <a:xfrm>
            <a:off x="0" y="6688723"/>
            <a:ext cx="300920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altLang="en-US" sz="800" b="0" i="0" u="none" strike="noStrike" cap="none" normalizeH="0" baseline="0" dirty="0">
                <a:ln>
                  <a:noFill/>
                </a:ln>
                <a:solidFill>
                  <a:schemeClr val="bg1">
                    <a:lumMod val="50000"/>
                  </a:schemeClr>
                </a:solidFill>
                <a:effectLst/>
                <a:latin typeface="Calibri" panose="020F0502020204030204" pitchFamily="34" charset="0"/>
              </a:rPr>
              <a:t>Copyright © 2019 All rights reserved by The University of Edinburgh.</a:t>
            </a:r>
            <a:endParaRPr kumimoji="0" lang="en-US" altLang="en-US" sz="1400" b="0" i="0" u="none" strike="noStrike" cap="none" normalizeH="0" baseline="0" dirty="0">
              <a:ln>
                <a:noFill/>
              </a:ln>
              <a:solidFill>
                <a:schemeClr val="bg1">
                  <a:lumMod val="50000"/>
                </a:schemeClr>
              </a:solidFill>
              <a:effectLst/>
              <a:latin typeface="Arial" panose="020B0604020202020204" pitchFamily="34" charset="0"/>
            </a:endParaRPr>
          </a:p>
          <a:p>
            <a:r>
              <a:rPr lang="en-GB" sz="800" dirty="0">
                <a:solidFill>
                  <a:schemeClr val="bg1">
                    <a:lumMod val="50000"/>
                  </a:schemeClr>
                </a:solidFill>
              </a:rPr>
              <a:t> </a:t>
            </a:r>
          </a:p>
        </p:txBody>
      </p:sp>
    </p:spTree>
    <p:extLst>
      <p:ext uri="{BB962C8B-B14F-4D97-AF65-F5344CB8AC3E}">
        <p14:creationId xmlns="" xmlns:p14="http://schemas.microsoft.com/office/powerpoint/2010/main" val="300756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268607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202472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167143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56012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231953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182118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439C2F-6212-4A4A-85A9-7E3CD619D973}" type="datetimeFigureOut">
              <a:rPr lang="en-GB" smtClean="0"/>
              <a:pPr/>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417800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39C2F-6212-4A4A-85A9-7E3CD619D973}" type="datetimeFigureOut">
              <a:rPr lang="en-GB" smtClean="0"/>
              <a:pPr/>
              <a:t>08/06/2020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84EB6-50A7-4B15-8FB9-0FBC499A4627}" type="slidenum">
              <a:rPr lang="en-GB" smtClean="0"/>
              <a:pPr/>
              <a:t>‹#›</a:t>
            </a:fld>
            <a:endParaRPr lang="en-GB"/>
          </a:p>
        </p:txBody>
      </p:sp>
    </p:spTree>
    <p:extLst>
      <p:ext uri="{BB962C8B-B14F-4D97-AF65-F5344CB8AC3E}">
        <p14:creationId xmlns="" xmlns:p14="http://schemas.microsoft.com/office/powerpoint/2010/main" val="2837911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2A375C41-127F-4F2A-9560-B5756AD0C903}"/>
              </a:ext>
            </a:extLst>
          </p:cNvPr>
          <p:cNvSpPr/>
          <p:nvPr/>
        </p:nvSpPr>
        <p:spPr>
          <a:xfrm>
            <a:off x="-9970" y="6627168"/>
            <a:ext cx="6107152" cy="230832"/>
          </a:xfrm>
          <a:prstGeom prst="rect">
            <a:avLst/>
          </a:prstGeom>
        </p:spPr>
        <p:txBody>
          <a:bodyPr wrap="square">
            <a:spAutoFit/>
          </a:bodyPr>
          <a:lstStyle/>
          <a:p>
            <a:r>
              <a:rPr lang="en-GB" sz="900" dirty="0">
                <a:solidFill>
                  <a:srgbClr val="2E487D"/>
                </a:solidFill>
              </a:rPr>
              <a:t>This work by University of Edinburgh is licensed under a CC BY-NC-ND Creative Commons Attribution 4.0 International License. </a:t>
            </a:r>
          </a:p>
        </p:txBody>
      </p:sp>
      <p:pic>
        <p:nvPicPr>
          <p:cNvPr id="27" name="Picture 2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265165" y="43631"/>
            <a:ext cx="2462946" cy="559688"/>
          </a:xfrm>
          <a:prstGeom prst="rect">
            <a:avLst/>
          </a:prstGeom>
        </p:spPr>
      </p:pic>
      <p:sp>
        <p:nvSpPr>
          <p:cNvPr id="11" name="Rectangle 10"/>
          <p:cNvSpPr/>
          <p:nvPr/>
        </p:nvSpPr>
        <p:spPr>
          <a:xfrm>
            <a:off x="100836" y="6320705"/>
            <a:ext cx="9627275" cy="276999"/>
          </a:xfrm>
          <a:prstGeom prst="rect">
            <a:avLst/>
          </a:prstGeom>
        </p:spPr>
        <p:txBody>
          <a:bodyPr wrap="square">
            <a:spAutoFit/>
          </a:bodyPr>
          <a:lstStyle/>
          <a:p>
            <a:r>
              <a:rPr lang="en-GB" sz="1200" dirty="0" smtClean="0">
                <a:solidFill>
                  <a:srgbClr val="002060"/>
                </a:solidFill>
              </a:rPr>
              <a:t>Now </a:t>
            </a:r>
            <a:r>
              <a:rPr lang="en-GB" sz="1200" b="1" dirty="0" smtClean="0">
                <a:solidFill>
                  <a:srgbClr val="002060"/>
                </a:solidFill>
              </a:rPr>
              <a:t>send your question to your teacher</a:t>
            </a:r>
            <a:r>
              <a:rPr lang="en-GB" sz="1200" dirty="0" smtClean="0">
                <a:solidFill>
                  <a:srgbClr val="002060"/>
                </a:solidFill>
              </a:rPr>
              <a:t>, watch </a:t>
            </a:r>
            <a:r>
              <a:rPr lang="en-GB" sz="1200" dirty="0">
                <a:solidFill>
                  <a:srgbClr val="002060"/>
                </a:solidFill>
              </a:rPr>
              <a:t>out for it being answered </a:t>
            </a:r>
            <a:r>
              <a:rPr lang="en-GB" sz="1200" dirty="0" smtClean="0">
                <a:solidFill>
                  <a:srgbClr val="002060"/>
                </a:solidFill>
              </a:rPr>
              <a:t>on </a:t>
            </a:r>
            <a:r>
              <a:rPr lang="en-GB" sz="1200" dirty="0">
                <a:solidFill>
                  <a:srgbClr val="002060"/>
                </a:solidFill>
              </a:rPr>
              <a:t>Tuesday 23</a:t>
            </a:r>
            <a:r>
              <a:rPr lang="en-GB" sz="1200" baseline="30000" dirty="0">
                <a:solidFill>
                  <a:srgbClr val="002060"/>
                </a:solidFill>
              </a:rPr>
              <a:t>rd</a:t>
            </a:r>
            <a:r>
              <a:rPr lang="en-GB" sz="1200" dirty="0">
                <a:solidFill>
                  <a:srgbClr val="002060"/>
                </a:solidFill>
              </a:rPr>
              <a:t> </a:t>
            </a:r>
            <a:r>
              <a:rPr lang="en-GB" sz="1200" dirty="0" smtClean="0">
                <a:solidFill>
                  <a:srgbClr val="002060"/>
                </a:solidFill>
              </a:rPr>
              <a:t>June! </a:t>
            </a:r>
            <a:endParaRPr lang="en-GB" sz="1200" dirty="0">
              <a:solidFill>
                <a:srgbClr val="002060"/>
              </a:solidFill>
            </a:endParaRPr>
          </a:p>
        </p:txBody>
      </p:sp>
      <p:sp>
        <p:nvSpPr>
          <p:cNvPr id="30" name="TextBox 29">
            <a:extLst>
              <a:ext uri="{FF2B5EF4-FFF2-40B4-BE49-F238E27FC236}">
                <a16:creationId xmlns="" xmlns:a16="http://schemas.microsoft.com/office/drawing/2014/main" id="{302B2F30-870B-4216-A01E-5F58DB7DADCC}"/>
              </a:ext>
            </a:extLst>
          </p:cNvPr>
          <p:cNvSpPr txBox="1"/>
          <p:nvPr/>
        </p:nvSpPr>
        <p:spPr>
          <a:xfrm>
            <a:off x="23680" y="34428"/>
            <a:ext cx="4260149" cy="584775"/>
          </a:xfrm>
          <a:prstGeom prst="rect">
            <a:avLst/>
          </a:prstGeom>
          <a:noFill/>
        </p:spPr>
        <p:txBody>
          <a:bodyPr wrap="square" rtlCol="0">
            <a:spAutoFit/>
          </a:bodyPr>
          <a:lstStyle/>
          <a:p>
            <a:r>
              <a:rPr lang="en-GB" sz="3200" b="1" dirty="0" smtClean="0">
                <a:solidFill>
                  <a:srgbClr val="002060"/>
                </a:solidFill>
              </a:rPr>
              <a:t>Meet our Scientists</a:t>
            </a:r>
            <a:endParaRPr lang="en-GB" sz="3200" b="1" dirty="0">
              <a:solidFill>
                <a:srgbClr val="002060"/>
              </a:solidFill>
            </a:endParaRPr>
          </a:p>
        </p:txBody>
      </p:sp>
      <p:sp>
        <p:nvSpPr>
          <p:cNvPr id="18" name="TextBox 17">
            <a:extLst>
              <a:ext uri="{FF2B5EF4-FFF2-40B4-BE49-F238E27FC236}">
                <a16:creationId xmlns="" xmlns:a16="http://schemas.microsoft.com/office/drawing/2014/main" id="{7C5C8CC6-95CB-4BC4-AC72-C60574C42307}"/>
              </a:ext>
            </a:extLst>
          </p:cNvPr>
          <p:cNvSpPr txBox="1"/>
          <p:nvPr/>
        </p:nvSpPr>
        <p:spPr>
          <a:xfrm>
            <a:off x="0" y="671314"/>
            <a:ext cx="9649327" cy="1015663"/>
          </a:xfrm>
          <a:custGeom>
            <a:avLst/>
            <a:gdLst>
              <a:gd name="connsiteX0" fmla="*/ 0 w 7813420"/>
              <a:gd name="connsiteY0" fmla="*/ 0 h 1569660"/>
              <a:gd name="connsiteX1" fmla="*/ 323699 w 7813420"/>
              <a:gd name="connsiteY1" fmla="*/ 0 h 1569660"/>
              <a:gd name="connsiteX2" fmla="*/ 725532 w 7813420"/>
              <a:gd name="connsiteY2" fmla="*/ 0 h 1569660"/>
              <a:gd name="connsiteX3" fmla="*/ 1049231 w 7813420"/>
              <a:gd name="connsiteY3" fmla="*/ 0 h 1569660"/>
              <a:gd name="connsiteX4" fmla="*/ 1607332 w 7813420"/>
              <a:gd name="connsiteY4" fmla="*/ 0 h 1569660"/>
              <a:gd name="connsiteX5" fmla="*/ 2243568 w 7813420"/>
              <a:gd name="connsiteY5" fmla="*/ 0 h 1569660"/>
              <a:gd name="connsiteX6" fmla="*/ 2879803 w 7813420"/>
              <a:gd name="connsiteY6" fmla="*/ 0 h 1569660"/>
              <a:gd name="connsiteX7" fmla="*/ 3437905 w 7813420"/>
              <a:gd name="connsiteY7" fmla="*/ 0 h 1569660"/>
              <a:gd name="connsiteX8" fmla="*/ 3917872 w 7813420"/>
              <a:gd name="connsiteY8" fmla="*/ 0 h 1569660"/>
              <a:gd name="connsiteX9" fmla="*/ 4397839 w 7813420"/>
              <a:gd name="connsiteY9" fmla="*/ 0 h 1569660"/>
              <a:gd name="connsiteX10" fmla="*/ 5034075 w 7813420"/>
              <a:gd name="connsiteY10" fmla="*/ 0 h 1569660"/>
              <a:gd name="connsiteX11" fmla="*/ 5357774 w 7813420"/>
              <a:gd name="connsiteY11" fmla="*/ 0 h 1569660"/>
              <a:gd name="connsiteX12" fmla="*/ 5759607 w 7813420"/>
              <a:gd name="connsiteY12" fmla="*/ 0 h 1569660"/>
              <a:gd name="connsiteX13" fmla="*/ 6395842 w 7813420"/>
              <a:gd name="connsiteY13" fmla="*/ 0 h 1569660"/>
              <a:gd name="connsiteX14" fmla="*/ 7110212 w 7813420"/>
              <a:gd name="connsiteY14" fmla="*/ 0 h 1569660"/>
              <a:gd name="connsiteX15" fmla="*/ 7813420 w 7813420"/>
              <a:gd name="connsiteY15" fmla="*/ 0 h 1569660"/>
              <a:gd name="connsiteX16" fmla="*/ 7813420 w 7813420"/>
              <a:gd name="connsiteY16" fmla="*/ 491827 h 1569660"/>
              <a:gd name="connsiteX17" fmla="*/ 7813420 w 7813420"/>
              <a:gd name="connsiteY17" fmla="*/ 983654 h 1569660"/>
              <a:gd name="connsiteX18" fmla="*/ 7813420 w 7813420"/>
              <a:gd name="connsiteY18" fmla="*/ 1569660 h 1569660"/>
              <a:gd name="connsiteX19" fmla="*/ 7489721 w 7813420"/>
              <a:gd name="connsiteY19" fmla="*/ 1569660 h 1569660"/>
              <a:gd name="connsiteX20" fmla="*/ 6931620 w 7813420"/>
              <a:gd name="connsiteY20" fmla="*/ 1569660 h 1569660"/>
              <a:gd name="connsiteX21" fmla="*/ 6295384 w 7813420"/>
              <a:gd name="connsiteY21" fmla="*/ 1569660 h 1569660"/>
              <a:gd name="connsiteX22" fmla="*/ 5815417 w 7813420"/>
              <a:gd name="connsiteY22" fmla="*/ 1569660 h 1569660"/>
              <a:gd name="connsiteX23" fmla="*/ 5335450 w 7813420"/>
              <a:gd name="connsiteY23" fmla="*/ 1569660 h 1569660"/>
              <a:gd name="connsiteX24" fmla="*/ 4855482 w 7813420"/>
              <a:gd name="connsiteY24" fmla="*/ 1569660 h 1569660"/>
              <a:gd name="connsiteX25" fmla="*/ 4219247 w 7813420"/>
              <a:gd name="connsiteY25" fmla="*/ 1569660 h 1569660"/>
              <a:gd name="connsiteX26" fmla="*/ 3504877 w 7813420"/>
              <a:gd name="connsiteY26" fmla="*/ 1569660 h 1569660"/>
              <a:gd name="connsiteX27" fmla="*/ 2868641 w 7813420"/>
              <a:gd name="connsiteY27" fmla="*/ 1569660 h 1569660"/>
              <a:gd name="connsiteX28" fmla="*/ 2388674 w 7813420"/>
              <a:gd name="connsiteY28" fmla="*/ 1569660 h 1569660"/>
              <a:gd name="connsiteX29" fmla="*/ 2064975 w 7813420"/>
              <a:gd name="connsiteY29" fmla="*/ 1569660 h 1569660"/>
              <a:gd name="connsiteX30" fmla="*/ 1585008 w 7813420"/>
              <a:gd name="connsiteY30" fmla="*/ 1569660 h 1569660"/>
              <a:gd name="connsiteX31" fmla="*/ 1105041 w 7813420"/>
              <a:gd name="connsiteY31" fmla="*/ 1569660 h 1569660"/>
              <a:gd name="connsiteX32" fmla="*/ 546939 w 7813420"/>
              <a:gd name="connsiteY32" fmla="*/ 1569660 h 1569660"/>
              <a:gd name="connsiteX33" fmla="*/ 0 w 7813420"/>
              <a:gd name="connsiteY33" fmla="*/ 1569660 h 1569660"/>
              <a:gd name="connsiteX34" fmla="*/ 0 w 7813420"/>
              <a:gd name="connsiteY34" fmla="*/ 1015047 h 1569660"/>
              <a:gd name="connsiteX35" fmla="*/ 0 w 7813420"/>
              <a:gd name="connsiteY35" fmla="*/ 491827 h 1569660"/>
              <a:gd name="connsiteX36" fmla="*/ 0 w 7813420"/>
              <a:gd name="connsiteY36"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813420" h="1569660" extrusionOk="0">
                <a:moveTo>
                  <a:pt x="0" y="0"/>
                </a:moveTo>
                <a:cubicBezTo>
                  <a:pt x="157738" y="-11942"/>
                  <a:pt x="191601" y="20307"/>
                  <a:pt x="323699" y="0"/>
                </a:cubicBezTo>
                <a:cubicBezTo>
                  <a:pt x="455797" y="-20307"/>
                  <a:pt x="585967" y="18639"/>
                  <a:pt x="725532" y="0"/>
                </a:cubicBezTo>
                <a:cubicBezTo>
                  <a:pt x="865097" y="-18639"/>
                  <a:pt x="922962" y="4166"/>
                  <a:pt x="1049231" y="0"/>
                </a:cubicBezTo>
                <a:cubicBezTo>
                  <a:pt x="1175500" y="-4166"/>
                  <a:pt x="1427508" y="20443"/>
                  <a:pt x="1607332" y="0"/>
                </a:cubicBezTo>
                <a:cubicBezTo>
                  <a:pt x="1787156" y="-20443"/>
                  <a:pt x="1948521" y="3339"/>
                  <a:pt x="2243568" y="0"/>
                </a:cubicBezTo>
                <a:cubicBezTo>
                  <a:pt x="2538615" y="-3339"/>
                  <a:pt x="2662314" y="28272"/>
                  <a:pt x="2879803" y="0"/>
                </a:cubicBezTo>
                <a:cubicBezTo>
                  <a:pt x="3097292" y="-28272"/>
                  <a:pt x="3185241" y="64942"/>
                  <a:pt x="3437905" y="0"/>
                </a:cubicBezTo>
                <a:cubicBezTo>
                  <a:pt x="3690569" y="-64942"/>
                  <a:pt x="3678589" y="34724"/>
                  <a:pt x="3917872" y="0"/>
                </a:cubicBezTo>
                <a:cubicBezTo>
                  <a:pt x="4157155" y="-34724"/>
                  <a:pt x="4226197" y="10926"/>
                  <a:pt x="4397839" y="0"/>
                </a:cubicBezTo>
                <a:cubicBezTo>
                  <a:pt x="4569481" y="-10926"/>
                  <a:pt x="4891997" y="55530"/>
                  <a:pt x="5034075" y="0"/>
                </a:cubicBezTo>
                <a:cubicBezTo>
                  <a:pt x="5176153" y="-55530"/>
                  <a:pt x="5201156" y="28867"/>
                  <a:pt x="5357774" y="0"/>
                </a:cubicBezTo>
                <a:cubicBezTo>
                  <a:pt x="5514392" y="-28867"/>
                  <a:pt x="5632637" y="18342"/>
                  <a:pt x="5759607" y="0"/>
                </a:cubicBezTo>
                <a:cubicBezTo>
                  <a:pt x="5886577" y="-18342"/>
                  <a:pt x="6249093" y="41739"/>
                  <a:pt x="6395842" y="0"/>
                </a:cubicBezTo>
                <a:cubicBezTo>
                  <a:pt x="6542591" y="-41739"/>
                  <a:pt x="6809867" y="81933"/>
                  <a:pt x="7110212" y="0"/>
                </a:cubicBezTo>
                <a:cubicBezTo>
                  <a:pt x="7410557" y="-81933"/>
                  <a:pt x="7478965" y="56790"/>
                  <a:pt x="7813420" y="0"/>
                </a:cubicBezTo>
                <a:cubicBezTo>
                  <a:pt x="7832539" y="129506"/>
                  <a:pt x="7808563" y="337666"/>
                  <a:pt x="7813420" y="491827"/>
                </a:cubicBezTo>
                <a:cubicBezTo>
                  <a:pt x="7818277" y="645988"/>
                  <a:pt x="7808862" y="822443"/>
                  <a:pt x="7813420" y="983654"/>
                </a:cubicBezTo>
                <a:cubicBezTo>
                  <a:pt x="7817978" y="1144865"/>
                  <a:pt x="7775950" y="1315580"/>
                  <a:pt x="7813420" y="1569660"/>
                </a:cubicBezTo>
                <a:cubicBezTo>
                  <a:pt x="7685941" y="1582825"/>
                  <a:pt x="7637446" y="1540040"/>
                  <a:pt x="7489721" y="1569660"/>
                </a:cubicBezTo>
                <a:cubicBezTo>
                  <a:pt x="7341996" y="1599280"/>
                  <a:pt x="7068539" y="1555953"/>
                  <a:pt x="6931620" y="1569660"/>
                </a:cubicBezTo>
                <a:cubicBezTo>
                  <a:pt x="6794701" y="1583367"/>
                  <a:pt x="6436042" y="1556353"/>
                  <a:pt x="6295384" y="1569660"/>
                </a:cubicBezTo>
                <a:cubicBezTo>
                  <a:pt x="6154726" y="1582967"/>
                  <a:pt x="6042245" y="1513026"/>
                  <a:pt x="5815417" y="1569660"/>
                </a:cubicBezTo>
                <a:cubicBezTo>
                  <a:pt x="5588589" y="1626294"/>
                  <a:pt x="5508822" y="1515368"/>
                  <a:pt x="5335450" y="1569660"/>
                </a:cubicBezTo>
                <a:cubicBezTo>
                  <a:pt x="5162078" y="1623952"/>
                  <a:pt x="4982661" y="1563555"/>
                  <a:pt x="4855482" y="1569660"/>
                </a:cubicBezTo>
                <a:cubicBezTo>
                  <a:pt x="4728303" y="1575765"/>
                  <a:pt x="4373160" y="1543562"/>
                  <a:pt x="4219247" y="1569660"/>
                </a:cubicBezTo>
                <a:cubicBezTo>
                  <a:pt x="4065335" y="1595758"/>
                  <a:pt x="3698881" y="1531648"/>
                  <a:pt x="3504877" y="1569660"/>
                </a:cubicBezTo>
                <a:cubicBezTo>
                  <a:pt x="3310873" y="1607672"/>
                  <a:pt x="3180118" y="1523632"/>
                  <a:pt x="2868641" y="1569660"/>
                </a:cubicBezTo>
                <a:cubicBezTo>
                  <a:pt x="2557164" y="1615688"/>
                  <a:pt x="2488980" y="1530121"/>
                  <a:pt x="2388674" y="1569660"/>
                </a:cubicBezTo>
                <a:cubicBezTo>
                  <a:pt x="2288368" y="1609199"/>
                  <a:pt x="2159233" y="1539752"/>
                  <a:pt x="2064975" y="1569660"/>
                </a:cubicBezTo>
                <a:cubicBezTo>
                  <a:pt x="1970717" y="1599568"/>
                  <a:pt x="1801268" y="1539048"/>
                  <a:pt x="1585008" y="1569660"/>
                </a:cubicBezTo>
                <a:cubicBezTo>
                  <a:pt x="1368748" y="1600272"/>
                  <a:pt x="1231440" y="1558994"/>
                  <a:pt x="1105041" y="1569660"/>
                </a:cubicBezTo>
                <a:cubicBezTo>
                  <a:pt x="978642" y="1580326"/>
                  <a:pt x="682734" y="1503740"/>
                  <a:pt x="546939" y="1569660"/>
                </a:cubicBezTo>
                <a:cubicBezTo>
                  <a:pt x="411144" y="1635580"/>
                  <a:pt x="118394" y="1536630"/>
                  <a:pt x="0" y="1569660"/>
                </a:cubicBezTo>
                <a:cubicBezTo>
                  <a:pt x="-17434" y="1343653"/>
                  <a:pt x="139" y="1204609"/>
                  <a:pt x="0" y="1015047"/>
                </a:cubicBezTo>
                <a:cubicBezTo>
                  <a:pt x="-139" y="825485"/>
                  <a:pt x="18340" y="648790"/>
                  <a:pt x="0" y="491827"/>
                </a:cubicBezTo>
                <a:cubicBezTo>
                  <a:pt x="-18340" y="334864"/>
                  <a:pt x="42185" y="137616"/>
                  <a:pt x="0" y="0"/>
                </a:cubicBezTo>
                <a:close/>
              </a:path>
            </a:pathLst>
          </a:custGeom>
          <a:noFill/>
          <a:ln w="38100">
            <a:noFill/>
            <a:extLst>
              <a:ext uri="{C807C97D-BFC1-408E-A445-0C87EB9F89A2}">
                <ask:lineSketchStyleProps xmlns:ask="http://schemas.microsoft.com/office/drawing/2018/sketchyshapes" xmlns="" sd="3984290430">
                  <a:prstGeom prst="rect">
                    <a:avLst/>
                  </a:prstGeom>
                  <ask:type>
                    <ask:lineSketchScribble/>
                  </ask:type>
                </ask:lineSketchStyleProps>
              </a:ext>
            </a:extLst>
          </a:ln>
        </p:spPr>
        <p:txBody>
          <a:bodyPr wrap="square" rtlCol="0">
            <a:spAutoFit/>
          </a:bodyPr>
          <a:lstStyle/>
          <a:p>
            <a:r>
              <a:rPr lang="en-GB" sz="1200" dirty="0" err="1" smtClean="0">
                <a:solidFill>
                  <a:srgbClr val="002060"/>
                </a:solidFill>
              </a:rPr>
              <a:t>Cuiken</a:t>
            </a:r>
            <a:r>
              <a:rPr lang="en-GB" sz="1200" dirty="0" smtClean="0">
                <a:solidFill>
                  <a:srgbClr val="002060"/>
                </a:solidFill>
              </a:rPr>
              <a:t> Primary School is </a:t>
            </a:r>
            <a:r>
              <a:rPr lang="en-GB" sz="1200" dirty="0">
                <a:solidFill>
                  <a:srgbClr val="002060"/>
                </a:solidFill>
              </a:rPr>
              <a:t>working with the Easter Bush Science Outreach Centre as part of the Great Science Share for Schools. We have lots of plans that your teacher will share with you. One of these is to give you the </a:t>
            </a:r>
            <a:r>
              <a:rPr lang="en-GB" sz="1200" b="1" dirty="0">
                <a:solidFill>
                  <a:srgbClr val="002060"/>
                </a:solidFill>
              </a:rPr>
              <a:t>opportunity to ask some local scientists a question</a:t>
            </a:r>
            <a:r>
              <a:rPr lang="en-GB" sz="1200" dirty="0">
                <a:solidFill>
                  <a:srgbClr val="002060"/>
                </a:solidFill>
              </a:rPr>
              <a:t>, they will answer your question and we will share this with you online in a special video. All of our scientists work at the University of Edinburgh’s Easter Bush Campus, but they all have very different jobs. </a:t>
            </a:r>
          </a:p>
          <a:p>
            <a:r>
              <a:rPr lang="en-GB" sz="1200" b="1" dirty="0">
                <a:solidFill>
                  <a:srgbClr val="002060"/>
                </a:solidFill>
              </a:rPr>
              <a:t>Read each of the scientist profiles </a:t>
            </a:r>
            <a:r>
              <a:rPr lang="en-GB" sz="1200" dirty="0">
                <a:solidFill>
                  <a:srgbClr val="002060"/>
                </a:solidFill>
              </a:rPr>
              <a:t>and </a:t>
            </a:r>
            <a:r>
              <a:rPr lang="en-GB" sz="1200" b="1" dirty="0">
                <a:solidFill>
                  <a:srgbClr val="002060"/>
                </a:solidFill>
              </a:rPr>
              <a:t>think of at least one question </a:t>
            </a:r>
            <a:r>
              <a:rPr lang="en-GB" sz="1200" dirty="0">
                <a:solidFill>
                  <a:srgbClr val="002060"/>
                </a:solidFill>
              </a:rPr>
              <a:t>you would like to ask, you can ask more than one scientist the same question!</a:t>
            </a:r>
          </a:p>
        </p:txBody>
      </p:sp>
      <p:sp>
        <p:nvSpPr>
          <p:cNvPr id="17" name="TextBox 16">
            <a:extLst>
              <a:ext uri="{FF2B5EF4-FFF2-40B4-BE49-F238E27FC236}">
                <a16:creationId xmlns="" xmlns:a16="http://schemas.microsoft.com/office/drawing/2014/main" id="{1C732444-F90D-4E5C-B185-FDCC953EDC8E}"/>
              </a:ext>
            </a:extLst>
          </p:cNvPr>
          <p:cNvSpPr txBox="1"/>
          <p:nvPr/>
        </p:nvSpPr>
        <p:spPr>
          <a:xfrm>
            <a:off x="142366" y="1784339"/>
            <a:ext cx="4790001" cy="4392000"/>
          </a:xfrm>
          <a:prstGeom prst="roundRect">
            <a:avLst>
              <a:gd name="adj" fmla="val 4473"/>
            </a:avLst>
          </a:prstGeom>
          <a:noFill/>
          <a:ln w="19050">
            <a:solidFill>
              <a:srgbClr val="67B31B"/>
            </a:solidFill>
          </a:ln>
        </p:spPr>
        <p:txBody>
          <a:bodyPr wrap="square" numCol="1" rtlCol="0">
            <a:spAutoFit/>
          </a:bodyPr>
          <a:lstStyle>
            <a:defPPr>
              <a:defRPr lang="en-US"/>
            </a:defPPr>
            <a:lvl1pPr>
              <a:defRPr sz="1100"/>
            </a:lvl1pPr>
          </a:lstStyle>
          <a:p>
            <a:r>
              <a:rPr lang="en-GB" sz="1400" b="1" dirty="0">
                <a:solidFill>
                  <a:srgbClr val="61BF1A"/>
                </a:solidFill>
              </a:rPr>
              <a:t>Name: </a:t>
            </a:r>
            <a:r>
              <a:rPr lang="en-GB" sz="1400" b="1" dirty="0">
                <a:solidFill>
                  <a:srgbClr val="002060"/>
                </a:solidFill>
              </a:rPr>
              <a:t>Judit </a:t>
            </a:r>
            <a:endParaRPr lang="en-GB" sz="1400" b="1" dirty="0" smtClean="0">
              <a:solidFill>
                <a:srgbClr val="002060"/>
              </a:solidFill>
            </a:endParaRPr>
          </a:p>
          <a:p>
            <a:r>
              <a:rPr lang="en-GB" sz="1400" b="1" dirty="0" smtClean="0">
                <a:solidFill>
                  <a:srgbClr val="61BF1A"/>
                </a:solidFill>
              </a:rPr>
              <a:t>Job title: </a:t>
            </a:r>
            <a:r>
              <a:rPr lang="en-GB" sz="1400" b="1" dirty="0">
                <a:solidFill>
                  <a:srgbClr val="002060"/>
                </a:solidFill>
              </a:rPr>
              <a:t>Research </a:t>
            </a:r>
            <a:r>
              <a:rPr lang="en-GB" sz="1400" b="1" dirty="0" smtClean="0">
                <a:solidFill>
                  <a:srgbClr val="002060"/>
                </a:solidFill>
              </a:rPr>
              <a:t>Assistant</a:t>
            </a:r>
            <a:endParaRPr lang="en-GB" sz="1400" b="1" dirty="0">
              <a:solidFill>
                <a:srgbClr val="002060"/>
              </a:solidFill>
            </a:endParaRPr>
          </a:p>
          <a:p>
            <a:r>
              <a:rPr lang="en-GB" sz="1400" b="1" dirty="0">
                <a:solidFill>
                  <a:srgbClr val="61BF1A"/>
                </a:solidFill>
              </a:rPr>
              <a:t>Organisation: </a:t>
            </a:r>
            <a:r>
              <a:rPr lang="en-GB" sz="1400" b="1" dirty="0">
                <a:solidFill>
                  <a:srgbClr val="002060"/>
                </a:solidFill>
              </a:rPr>
              <a:t>Roslin </a:t>
            </a:r>
            <a:r>
              <a:rPr lang="en-GB" sz="1400" b="1" dirty="0" smtClean="0">
                <a:solidFill>
                  <a:srgbClr val="002060"/>
                </a:solidFill>
              </a:rPr>
              <a:t>Institute</a:t>
            </a:r>
          </a:p>
          <a:p>
            <a:pPr>
              <a:spcBef>
                <a:spcPts val="600"/>
              </a:spcBef>
            </a:pPr>
            <a:r>
              <a:rPr lang="en-GB" sz="1200" dirty="0" smtClean="0">
                <a:solidFill>
                  <a:srgbClr val="002060"/>
                </a:solidFill>
              </a:rPr>
              <a:t>Hi, my name is Judit and I am from Barcelona </a:t>
            </a:r>
          </a:p>
          <a:p>
            <a:r>
              <a:rPr lang="en-GB" sz="1200" dirty="0" smtClean="0">
                <a:solidFill>
                  <a:srgbClr val="002060"/>
                </a:solidFill>
              </a:rPr>
              <a:t>in Spain, but I have been living in Edinburgh for</a:t>
            </a:r>
          </a:p>
          <a:p>
            <a:r>
              <a:rPr lang="en-GB" sz="1200" dirty="0" smtClean="0">
                <a:solidFill>
                  <a:srgbClr val="002060"/>
                </a:solidFill>
              </a:rPr>
              <a:t>the </a:t>
            </a:r>
            <a:r>
              <a:rPr lang="en-GB" sz="1200" dirty="0">
                <a:solidFill>
                  <a:srgbClr val="002060"/>
                </a:solidFill>
              </a:rPr>
              <a:t>past </a:t>
            </a:r>
            <a:r>
              <a:rPr lang="en-GB" sz="1200" dirty="0" smtClean="0">
                <a:solidFill>
                  <a:srgbClr val="002060"/>
                </a:solidFill>
              </a:rPr>
              <a:t>7 </a:t>
            </a:r>
            <a:r>
              <a:rPr lang="en-GB" sz="1200" dirty="0">
                <a:solidFill>
                  <a:srgbClr val="002060"/>
                </a:solidFill>
              </a:rPr>
              <a:t>years. </a:t>
            </a:r>
            <a:endParaRPr lang="en-GB" sz="1200" dirty="0" smtClean="0">
              <a:solidFill>
                <a:srgbClr val="002060"/>
              </a:solidFill>
            </a:endParaRPr>
          </a:p>
          <a:p>
            <a:pPr>
              <a:spcBef>
                <a:spcPts val="600"/>
              </a:spcBef>
            </a:pPr>
            <a:r>
              <a:rPr lang="en-GB" sz="1200" dirty="0" smtClean="0">
                <a:solidFill>
                  <a:srgbClr val="002060"/>
                </a:solidFill>
              </a:rPr>
              <a:t>When </a:t>
            </a:r>
            <a:r>
              <a:rPr lang="en-GB" sz="1200" dirty="0">
                <a:solidFill>
                  <a:srgbClr val="002060"/>
                </a:solidFill>
              </a:rPr>
              <a:t>I was a kid, I was curious about </a:t>
            </a:r>
            <a:endParaRPr lang="en-GB" sz="1200" dirty="0" smtClean="0">
              <a:solidFill>
                <a:srgbClr val="002060"/>
              </a:solidFill>
            </a:endParaRPr>
          </a:p>
          <a:p>
            <a:r>
              <a:rPr lang="en-GB" sz="1200" dirty="0" smtClean="0">
                <a:solidFill>
                  <a:srgbClr val="002060"/>
                </a:solidFill>
              </a:rPr>
              <a:t>everything</a:t>
            </a:r>
            <a:r>
              <a:rPr lang="en-GB" sz="1200" dirty="0">
                <a:solidFill>
                  <a:srgbClr val="002060"/>
                </a:solidFill>
              </a:rPr>
              <a:t>. </a:t>
            </a:r>
            <a:r>
              <a:rPr lang="en-GB" sz="1200" dirty="0" smtClean="0">
                <a:solidFill>
                  <a:srgbClr val="002060"/>
                </a:solidFill>
              </a:rPr>
              <a:t>When I left school, I studied </a:t>
            </a:r>
            <a:r>
              <a:rPr lang="en-GB" sz="1200" b="1" dirty="0" smtClean="0">
                <a:solidFill>
                  <a:srgbClr val="61BF1A"/>
                </a:solidFill>
              </a:rPr>
              <a:t>environmental science </a:t>
            </a:r>
            <a:r>
              <a:rPr lang="en-GB" sz="1200" dirty="0">
                <a:solidFill>
                  <a:srgbClr val="002060"/>
                </a:solidFill>
              </a:rPr>
              <a:t>because I love nature.</a:t>
            </a:r>
          </a:p>
          <a:p>
            <a:pPr>
              <a:spcBef>
                <a:spcPts val="600"/>
              </a:spcBef>
            </a:pPr>
            <a:r>
              <a:rPr lang="en-GB" sz="1200" dirty="0" smtClean="0">
                <a:solidFill>
                  <a:srgbClr val="002060"/>
                </a:solidFill>
              </a:rPr>
              <a:t>I </a:t>
            </a:r>
            <a:r>
              <a:rPr lang="en-GB" sz="1200" dirty="0">
                <a:solidFill>
                  <a:srgbClr val="002060"/>
                </a:solidFill>
              </a:rPr>
              <a:t>love traveling, hiking </a:t>
            </a:r>
            <a:r>
              <a:rPr lang="en-GB" sz="1200" dirty="0" smtClean="0">
                <a:solidFill>
                  <a:srgbClr val="002060"/>
                </a:solidFill>
              </a:rPr>
              <a:t>and </a:t>
            </a:r>
            <a:r>
              <a:rPr lang="en-GB" sz="1200" dirty="0">
                <a:solidFill>
                  <a:srgbClr val="002060"/>
                </a:solidFill>
              </a:rPr>
              <a:t>camping with friends and my energetic dog</a:t>
            </a:r>
            <a:r>
              <a:rPr lang="en-GB" sz="1200" dirty="0" smtClean="0">
                <a:solidFill>
                  <a:srgbClr val="002060"/>
                </a:solidFill>
              </a:rPr>
              <a:t>!</a:t>
            </a:r>
          </a:p>
          <a:p>
            <a:pPr>
              <a:spcBef>
                <a:spcPts val="600"/>
              </a:spcBef>
            </a:pPr>
            <a:r>
              <a:rPr lang="en-GB" sz="1200" dirty="0" smtClean="0">
                <a:solidFill>
                  <a:srgbClr val="002060"/>
                </a:solidFill>
              </a:rPr>
              <a:t>I </a:t>
            </a:r>
            <a:r>
              <a:rPr lang="en-GB" sz="1200" dirty="0">
                <a:solidFill>
                  <a:srgbClr val="002060"/>
                </a:solidFill>
              </a:rPr>
              <a:t>work in a lab </a:t>
            </a:r>
            <a:r>
              <a:rPr lang="en-GB" sz="1200" dirty="0" smtClean="0">
                <a:solidFill>
                  <a:srgbClr val="002060"/>
                </a:solidFill>
              </a:rPr>
              <a:t>to </a:t>
            </a:r>
            <a:r>
              <a:rPr lang="en-GB" sz="1200" b="1" dirty="0">
                <a:solidFill>
                  <a:srgbClr val="61BF1A"/>
                </a:solidFill>
              </a:rPr>
              <a:t>find proteins</a:t>
            </a:r>
            <a:r>
              <a:rPr lang="en-GB" sz="1200" dirty="0">
                <a:solidFill>
                  <a:srgbClr val="002060"/>
                </a:solidFill>
              </a:rPr>
              <a:t>. Proteins are present in all living things like, plants, animals, bacteria or </a:t>
            </a:r>
            <a:r>
              <a:rPr lang="en-GB" sz="1200" dirty="0" smtClean="0">
                <a:solidFill>
                  <a:srgbClr val="002060"/>
                </a:solidFill>
              </a:rPr>
              <a:t>viruses. </a:t>
            </a:r>
            <a:r>
              <a:rPr lang="en-GB" sz="1200" dirty="0">
                <a:solidFill>
                  <a:srgbClr val="002060"/>
                </a:solidFill>
              </a:rPr>
              <a:t>Proteins have many important functions in the body</a:t>
            </a:r>
            <a:r>
              <a:rPr lang="en-GB" sz="1200" dirty="0" smtClean="0">
                <a:solidFill>
                  <a:srgbClr val="002060"/>
                </a:solidFill>
              </a:rPr>
              <a:t>.</a:t>
            </a:r>
          </a:p>
          <a:p>
            <a:pPr>
              <a:spcBef>
                <a:spcPts val="600"/>
              </a:spcBef>
            </a:pPr>
            <a:endParaRPr lang="en-GB" sz="1200" dirty="0">
              <a:solidFill>
                <a:srgbClr val="002060"/>
              </a:solidFill>
            </a:endParaRPr>
          </a:p>
          <a:p>
            <a:pPr>
              <a:spcBef>
                <a:spcPts val="600"/>
              </a:spcBef>
            </a:pPr>
            <a:endParaRPr lang="en-GB" sz="1200" dirty="0">
              <a:solidFill>
                <a:srgbClr val="002060"/>
              </a:solidFill>
            </a:endParaRPr>
          </a:p>
          <a:p>
            <a:pPr>
              <a:spcBef>
                <a:spcPts val="600"/>
              </a:spcBef>
            </a:pPr>
            <a:endParaRPr lang="en-GB" sz="1200" dirty="0">
              <a:solidFill>
                <a:srgbClr val="002060"/>
              </a:solidFill>
            </a:endParaRPr>
          </a:p>
          <a:p>
            <a:pPr>
              <a:spcBef>
                <a:spcPts val="600"/>
              </a:spcBef>
            </a:pPr>
            <a:endParaRPr lang="en-GB" sz="1200" dirty="0">
              <a:solidFill>
                <a:srgbClr val="002060"/>
              </a:solidFill>
            </a:endParaRPr>
          </a:p>
          <a:p>
            <a:pPr>
              <a:spcBef>
                <a:spcPts val="600"/>
              </a:spcBef>
            </a:pPr>
            <a:endParaRPr lang="en-GB" sz="1200" dirty="0" smtClean="0">
              <a:solidFill>
                <a:srgbClr val="002060"/>
              </a:solidFill>
            </a:endParaRPr>
          </a:p>
        </p:txBody>
      </p:sp>
      <p:pic>
        <p:nvPicPr>
          <p:cNvPr id="25" name="Picture 2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59297" y="4688276"/>
            <a:ext cx="1501103" cy="1501103"/>
          </a:xfrm>
          <a:prstGeom prst="rect">
            <a:avLst/>
          </a:prstGeom>
        </p:spPr>
      </p:pic>
      <p:sp>
        <p:nvSpPr>
          <p:cNvPr id="28" name="TextBox 27"/>
          <p:cNvSpPr txBox="1"/>
          <p:nvPr/>
        </p:nvSpPr>
        <p:spPr>
          <a:xfrm>
            <a:off x="1519382" y="4899351"/>
            <a:ext cx="3048448" cy="1015663"/>
          </a:xfrm>
          <a:prstGeom prst="rect">
            <a:avLst/>
          </a:prstGeom>
          <a:noFill/>
        </p:spPr>
        <p:txBody>
          <a:bodyPr wrap="square" rtlCol="0">
            <a:spAutoFit/>
          </a:bodyPr>
          <a:lstStyle/>
          <a:p>
            <a:r>
              <a:rPr lang="en-GB" sz="1200" dirty="0" smtClean="0">
                <a:solidFill>
                  <a:srgbClr val="002060"/>
                </a:solidFill>
              </a:rPr>
              <a:t>This is a </a:t>
            </a:r>
            <a:r>
              <a:rPr lang="en-GB" sz="1200" b="1" dirty="0" smtClean="0">
                <a:solidFill>
                  <a:srgbClr val="002060"/>
                </a:solidFill>
              </a:rPr>
              <a:t>red blood cell</a:t>
            </a:r>
            <a:r>
              <a:rPr lang="en-GB" sz="1200" dirty="0" smtClean="0">
                <a:solidFill>
                  <a:srgbClr val="002060"/>
                </a:solidFill>
              </a:rPr>
              <a:t>, its job is to </a:t>
            </a:r>
            <a:r>
              <a:rPr lang="en-GB" sz="1200" b="1" dirty="0" smtClean="0">
                <a:solidFill>
                  <a:srgbClr val="002060"/>
                </a:solidFill>
              </a:rPr>
              <a:t>carry oxygen </a:t>
            </a:r>
            <a:r>
              <a:rPr lang="en-GB" sz="1200" dirty="0" smtClean="0">
                <a:solidFill>
                  <a:srgbClr val="002060"/>
                </a:solidFill>
              </a:rPr>
              <a:t>around your body. It is full of a protein called </a:t>
            </a:r>
            <a:r>
              <a:rPr lang="en-GB" sz="1200" b="1" dirty="0" smtClean="0">
                <a:solidFill>
                  <a:srgbClr val="002060"/>
                </a:solidFill>
              </a:rPr>
              <a:t>haemoglobin</a:t>
            </a:r>
            <a:r>
              <a:rPr lang="en-GB" sz="1200" dirty="0" smtClean="0">
                <a:solidFill>
                  <a:srgbClr val="002060"/>
                </a:solidFill>
              </a:rPr>
              <a:t> (</a:t>
            </a:r>
            <a:r>
              <a:rPr lang="en-GB" sz="1200" i="1" dirty="0" err="1" smtClean="0">
                <a:solidFill>
                  <a:srgbClr val="002060"/>
                </a:solidFill>
              </a:rPr>
              <a:t>heem</a:t>
            </a:r>
            <a:r>
              <a:rPr lang="en-GB" sz="1200" i="1" dirty="0" smtClean="0">
                <a:solidFill>
                  <a:srgbClr val="002060"/>
                </a:solidFill>
              </a:rPr>
              <a:t>-a-globe-in</a:t>
            </a:r>
            <a:r>
              <a:rPr lang="en-GB" sz="1200" dirty="0" smtClean="0">
                <a:solidFill>
                  <a:srgbClr val="002060"/>
                </a:solidFill>
              </a:rPr>
              <a:t>) that  sticks to oxygen, and helps the red blood cell to take it to every part of the body. </a:t>
            </a:r>
            <a:endParaRPr lang="en-GB" sz="1200" dirty="0">
              <a:solidFill>
                <a:srgbClr val="002060"/>
              </a:solidFill>
            </a:endParaRPr>
          </a:p>
        </p:txBody>
      </p:sp>
      <p:pic>
        <p:nvPicPr>
          <p:cNvPr id="31" name="Picture 30"/>
          <p:cNvPicPr>
            <a:picLocks noChangeAspect="1"/>
          </p:cNvPicPr>
          <p:nvPr/>
        </p:nvPicPr>
        <p:blipFill>
          <a:blip r:embed="rId5" cstate="print"/>
          <a:stretch>
            <a:fillRect/>
          </a:stretch>
        </p:blipFill>
        <p:spPr>
          <a:xfrm>
            <a:off x="3602365" y="5859262"/>
            <a:ext cx="1188823" cy="432854"/>
          </a:xfrm>
          <a:prstGeom prst="rect">
            <a:avLst/>
          </a:prstGeom>
        </p:spPr>
      </p:pic>
      <p:pic>
        <p:nvPicPr>
          <p:cNvPr id="32" name="Picture 31"/>
          <p:cNvPicPr>
            <a:picLocks noChangeAspect="1"/>
          </p:cNvPicPr>
          <p:nvPr/>
        </p:nvPicPr>
        <p:blipFill rotWithShape="1">
          <a:blip r:embed="rId6" cstate="print">
            <a:extLst>
              <a:ext uri="{28A0092B-C50C-407E-A947-70E740481C1C}">
                <a14:useLocalDpi xmlns="" xmlns:a14="http://schemas.microsoft.com/office/drawing/2010/main" val="0"/>
              </a:ext>
            </a:extLst>
          </a:blip>
          <a:srcRect t="24300"/>
          <a:stretch/>
        </p:blipFill>
        <p:spPr>
          <a:xfrm>
            <a:off x="3341172" y="1883400"/>
            <a:ext cx="1438571" cy="1451615"/>
          </a:xfrm>
          <a:prstGeom prst="rect">
            <a:avLst/>
          </a:prstGeom>
        </p:spPr>
      </p:pic>
      <p:sp>
        <p:nvSpPr>
          <p:cNvPr id="33" name="TextBox 32">
            <a:extLst>
              <a:ext uri="{FF2B5EF4-FFF2-40B4-BE49-F238E27FC236}">
                <a16:creationId xmlns="" xmlns:a16="http://schemas.microsoft.com/office/drawing/2014/main" id="{1C732444-F90D-4E5C-B185-FDCC953EDC8E}"/>
              </a:ext>
            </a:extLst>
          </p:cNvPr>
          <p:cNvSpPr txBox="1"/>
          <p:nvPr/>
        </p:nvSpPr>
        <p:spPr>
          <a:xfrm>
            <a:off x="5049789" y="1739088"/>
            <a:ext cx="4790001" cy="4464000"/>
          </a:xfrm>
          <a:prstGeom prst="roundRect">
            <a:avLst>
              <a:gd name="adj" fmla="val 4473"/>
            </a:avLst>
          </a:prstGeom>
          <a:noFill/>
          <a:ln w="19050">
            <a:solidFill>
              <a:srgbClr val="0099AB"/>
            </a:solidFill>
          </a:ln>
        </p:spPr>
        <p:txBody>
          <a:bodyPr wrap="square" numCol="1" rtlCol="0">
            <a:spAutoFit/>
          </a:bodyPr>
          <a:lstStyle>
            <a:defPPr>
              <a:defRPr lang="en-US"/>
            </a:defPPr>
            <a:lvl1pPr>
              <a:defRPr sz="1100"/>
            </a:lvl1pPr>
          </a:lstStyle>
          <a:p>
            <a:r>
              <a:rPr lang="en-GB" sz="1400" b="1" dirty="0">
                <a:solidFill>
                  <a:srgbClr val="0099AB"/>
                </a:solidFill>
              </a:rPr>
              <a:t>Name: </a:t>
            </a:r>
            <a:r>
              <a:rPr lang="en-GB" sz="1400" b="1" dirty="0" smtClean="0">
                <a:solidFill>
                  <a:srgbClr val="002060"/>
                </a:solidFill>
              </a:rPr>
              <a:t>Lindsay</a:t>
            </a:r>
          </a:p>
          <a:p>
            <a:r>
              <a:rPr lang="en-GB" sz="1400" b="1" dirty="0" smtClean="0">
                <a:solidFill>
                  <a:srgbClr val="0099AB"/>
                </a:solidFill>
              </a:rPr>
              <a:t>Job title: </a:t>
            </a:r>
            <a:r>
              <a:rPr lang="en-GB" sz="1400" b="1" dirty="0" smtClean="0">
                <a:solidFill>
                  <a:srgbClr val="002060"/>
                </a:solidFill>
              </a:rPr>
              <a:t>Lab Technician</a:t>
            </a:r>
            <a:endParaRPr lang="en-GB" sz="1400" b="1" dirty="0">
              <a:solidFill>
                <a:srgbClr val="002060"/>
              </a:solidFill>
            </a:endParaRPr>
          </a:p>
          <a:p>
            <a:r>
              <a:rPr lang="en-GB" sz="1400" b="1" dirty="0">
                <a:solidFill>
                  <a:srgbClr val="0099AB"/>
                </a:solidFill>
              </a:rPr>
              <a:t>Organisation: </a:t>
            </a:r>
            <a:r>
              <a:rPr lang="en-GB" sz="1400" b="1" dirty="0" smtClean="0">
                <a:solidFill>
                  <a:srgbClr val="002060"/>
                </a:solidFill>
              </a:rPr>
              <a:t>Easter Bush Campus</a:t>
            </a:r>
          </a:p>
          <a:p>
            <a:pPr>
              <a:spcBef>
                <a:spcPts val="600"/>
              </a:spcBef>
            </a:pPr>
            <a:r>
              <a:rPr lang="en-GB" sz="1200" dirty="0" smtClean="0">
                <a:solidFill>
                  <a:srgbClr val="002060"/>
                </a:solidFill>
              </a:rPr>
              <a:t>Hi, I’m Lindsay and I have worked here for five </a:t>
            </a:r>
          </a:p>
          <a:p>
            <a:r>
              <a:rPr lang="en-GB" sz="1200" dirty="0" smtClean="0">
                <a:solidFill>
                  <a:srgbClr val="002060"/>
                </a:solidFill>
              </a:rPr>
              <a:t>years in three </a:t>
            </a:r>
            <a:r>
              <a:rPr lang="en-GB" sz="1200" dirty="0">
                <a:solidFill>
                  <a:srgbClr val="002060"/>
                </a:solidFill>
              </a:rPr>
              <a:t>different </a:t>
            </a:r>
            <a:r>
              <a:rPr lang="en-GB" sz="1200" dirty="0" smtClean="0">
                <a:solidFill>
                  <a:srgbClr val="002060"/>
                </a:solidFill>
              </a:rPr>
              <a:t>buildings, with lots of </a:t>
            </a:r>
          </a:p>
          <a:p>
            <a:r>
              <a:rPr lang="en-GB" sz="1200" dirty="0">
                <a:solidFill>
                  <a:srgbClr val="002060"/>
                </a:solidFill>
              </a:rPr>
              <a:t>f</a:t>
            </a:r>
            <a:r>
              <a:rPr lang="en-GB" sz="1200" dirty="0" smtClean="0">
                <a:solidFill>
                  <a:srgbClr val="002060"/>
                </a:solidFill>
              </a:rPr>
              <a:t>riendly people. </a:t>
            </a:r>
          </a:p>
          <a:p>
            <a:pPr>
              <a:spcBef>
                <a:spcPts val="600"/>
              </a:spcBef>
            </a:pPr>
            <a:r>
              <a:rPr lang="en-GB" sz="1200" dirty="0" smtClean="0">
                <a:solidFill>
                  <a:srgbClr val="002060"/>
                </a:solidFill>
              </a:rPr>
              <a:t>I </a:t>
            </a:r>
            <a:r>
              <a:rPr lang="en-GB" sz="1200" dirty="0">
                <a:solidFill>
                  <a:srgbClr val="002060"/>
                </a:solidFill>
              </a:rPr>
              <a:t>have </a:t>
            </a:r>
            <a:r>
              <a:rPr lang="en-GB" sz="1200" dirty="0" smtClean="0">
                <a:solidFill>
                  <a:srgbClr val="002060"/>
                </a:solidFill>
              </a:rPr>
              <a:t>an eight </a:t>
            </a:r>
            <a:r>
              <a:rPr lang="en-GB" sz="1200" dirty="0">
                <a:solidFill>
                  <a:srgbClr val="002060"/>
                </a:solidFill>
              </a:rPr>
              <a:t>year old </a:t>
            </a:r>
            <a:r>
              <a:rPr lang="en-GB" sz="1200" dirty="0" smtClean="0">
                <a:solidFill>
                  <a:srgbClr val="002060"/>
                </a:solidFill>
              </a:rPr>
              <a:t>cat </a:t>
            </a:r>
            <a:r>
              <a:rPr lang="en-GB" sz="1200" dirty="0">
                <a:solidFill>
                  <a:srgbClr val="002060"/>
                </a:solidFill>
              </a:rPr>
              <a:t>called Woody. He </a:t>
            </a:r>
            <a:endParaRPr lang="en-GB" sz="1200" dirty="0" smtClean="0">
              <a:solidFill>
                <a:srgbClr val="002060"/>
              </a:solidFill>
            </a:endParaRPr>
          </a:p>
          <a:p>
            <a:r>
              <a:rPr lang="en-GB" sz="1200" dirty="0" smtClean="0">
                <a:solidFill>
                  <a:srgbClr val="002060"/>
                </a:solidFill>
              </a:rPr>
              <a:t>was </a:t>
            </a:r>
            <a:r>
              <a:rPr lang="en-GB" sz="1200" dirty="0">
                <a:solidFill>
                  <a:srgbClr val="002060"/>
                </a:solidFill>
              </a:rPr>
              <a:t>a rescue </a:t>
            </a:r>
            <a:r>
              <a:rPr lang="en-GB" sz="1200" dirty="0" smtClean="0">
                <a:solidFill>
                  <a:srgbClr val="002060"/>
                </a:solidFill>
              </a:rPr>
              <a:t>cat.</a:t>
            </a:r>
            <a:endParaRPr lang="en-GB" sz="1200" dirty="0">
              <a:solidFill>
                <a:srgbClr val="002060"/>
              </a:solidFill>
            </a:endParaRPr>
          </a:p>
          <a:p>
            <a:pPr>
              <a:spcBef>
                <a:spcPts val="600"/>
              </a:spcBef>
            </a:pPr>
            <a:r>
              <a:rPr lang="en-GB" sz="1200" dirty="0" smtClean="0">
                <a:solidFill>
                  <a:srgbClr val="002060"/>
                </a:solidFill>
              </a:rPr>
              <a:t>I really </a:t>
            </a:r>
            <a:r>
              <a:rPr lang="en-GB" sz="1200" dirty="0">
                <a:solidFill>
                  <a:srgbClr val="002060"/>
                </a:solidFill>
              </a:rPr>
              <a:t>enjoy keeping </a:t>
            </a:r>
            <a:r>
              <a:rPr lang="en-GB" sz="1200" dirty="0" smtClean="0">
                <a:solidFill>
                  <a:srgbClr val="002060"/>
                </a:solidFill>
              </a:rPr>
              <a:t>active and during </a:t>
            </a:r>
            <a:r>
              <a:rPr lang="en-GB" sz="1200" dirty="0">
                <a:solidFill>
                  <a:srgbClr val="002060"/>
                </a:solidFill>
              </a:rPr>
              <a:t>lockdown </a:t>
            </a:r>
            <a:r>
              <a:rPr lang="en-GB" sz="1200" dirty="0" smtClean="0">
                <a:solidFill>
                  <a:srgbClr val="002060"/>
                </a:solidFill>
              </a:rPr>
              <a:t>I’ve been </a:t>
            </a:r>
            <a:r>
              <a:rPr lang="en-GB" sz="1200" dirty="0">
                <a:solidFill>
                  <a:srgbClr val="002060"/>
                </a:solidFill>
              </a:rPr>
              <a:t>taking walks </a:t>
            </a:r>
            <a:r>
              <a:rPr lang="en-GB" sz="1200" dirty="0" smtClean="0">
                <a:solidFill>
                  <a:srgbClr val="002060"/>
                </a:solidFill>
              </a:rPr>
              <a:t>and joining </a:t>
            </a:r>
            <a:r>
              <a:rPr lang="en-GB" sz="1200" dirty="0">
                <a:solidFill>
                  <a:srgbClr val="002060"/>
                </a:solidFill>
              </a:rPr>
              <a:t>in </a:t>
            </a:r>
            <a:r>
              <a:rPr lang="en-GB" sz="1200" dirty="0" smtClean="0">
                <a:solidFill>
                  <a:srgbClr val="002060"/>
                </a:solidFill>
              </a:rPr>
              <a:t>with the Joe Wicks PE classes. I also really </a:t>
            </a:r>
            <a:r>
              <a:rPr lang="en-GB" sz="1200" dirty="0">
                <a:solidFill>
                  <a:srgbClr val="002060"/>
                </a:solidFill>
              </a:rPr>
              <a:t>enjoy </a:t>
            </a:r>
            <a:r>
              <a:rPr lang="en-GB" sz="1200" dirty="0" smtClean="0">
                <a:solidFill>
                  <a:srgbClr val="002060"/>
                </a:solidFill>
              </a:rPr>
              <a:t>reading. </a:t>
            </a:r>
            <a:endParaRPr lang="en-GB" sz="1200" dirty="0">
              <a:solidFill>
                <a:srgbClr val="002060"/>
              </a:solidFill>
            </a:endParaRPr>
          </a:p>
          <a:p>
            <a:pPr>
              <a:spcBef>
                <a:spcPts val="600"/>
              </a:spcBef>
            </a:pPr>
            <a:r>
              <a:rPr lang="en-GB" sz="1200" dirty="0" smtClean="0">
                <a:solidFill>
                  <a:srgbClr val="002060"/>
                </a:solidFill>
              </a:rPr>
              <a:t>My main job is to prepare the </a:t>
            </a:r>
            <a:r>
              <a:rPr lang="en-GB" sz="1200" b="1" dirty="0" smtClean="0">
                <a:solidFill>
                  <a:srgbClr val="0099AB"/>
                </a:solidFill>
              </a:rPr>
              <a:t>microbiology</a:t>
            </a:r>
            <a:r>
              <a:rPr lang="en-GB" sz="1200" dirty="0" smtClean="0">
                <a:solidFill>
                  <a:srgbClr val="E6B012"/>
                </a:solidFill>
              </a:rPr>
              <a:t> </a:t>
            </a:r>
            <a:r>
              <a:rPr lang="en-GB" sz="1200" dirty="0" smtClean="0">
                <a:solidFill>
                  <a:srgbClr val="002060"/>
                </a:solidFill>
              </a:rPr>
              <a:t>classes for our students. Microbiology is the study of </a:t>
            </a:r>
            <a:r>
              <a:rPr lang="en-GB" sz="1200" b="1" dirty="0" smtClean="0">
                <a:solidFill>
                  <a:srgbClr val="0099AB"/>
                </a:solidFill>
              </a:rPr>
              <a:t>microorganisms</a:t>
            </a:r>
            <a:r>
              <a:rPr lang="en-GB" sz="1200" dirty="0" smtClean="0">
                <a:solidFill>
                  <a:srgbClr val="E6B012"/>
                </a:solidFill>
              </a:rPr>
              <a:t> </a:t>
            </a:r>
            <a:r>
              <a:rPr lang="en-GB" sz="1200" dirty="0" smtClean="0">
                <a:solidFill>
                  <a:srgbClr val="002060"/>
                </a:solidFill>
              </a:rPr>
              <a:t>like bacteria. I also help out with </a:t>
            </a:r>
            <a:r>
              <a:rPr lang="en-GB" sz="1200" b="1" dirty="0" smtClean="0">
                <a:solidFill>
                  <a:srgbClr val="0099AB"/>
                </a:solidFill>
              </a:rPr>
              <a:t>handling</a:t>
            </a:r>
            <a:r>
              <a:rPr lang="en-GB" sz="1200" dirty="0" smtClean="0">
                <a:solidFill>
                  <a:srgbClr val="002060"/>
                </a:solidFill>
              </a:rPr>
              <a:t> real-dogs at the vet school - working with dogs is so fun it doesn’t even feel like work! </a:t>
            </a:r>
          </a:p>
          <a:p>
            <a:endParaRPr lang="en-GB" sz="1200" dirty="0" smtClean="0">
              <a:solidFill>
                <a:srgbClr val="002060"/>
              </a:solidFill>
            </a:endParaRPr>
          </a:p>
          <a:p>
            <a:endParaRPr lang="en-GB" sz="1200" dirty="0">
              <a:solidFill>
                <a:srgbClr val="002060"/>
              </a:solidFill>
            </a:endParaRPr>
          </a:p>
          <a:p>
            <a:endParaRPr lang="en-GB" sz="1200" dirty="0">
              <a:solidFill>
                <a:srgbClr val="002060"/>
              </a:solidFill>
            </a:endParaRPr>
          </a:p>
          <a:p>
            <a:endParaRPr lang="en-GB" sz="1200" dirty="0">
              <a:solidFill>
                <a:srgbClr val="002060"/>
              </a:solidFill>
            </a:endParaRPr>
          </a:p>
          <a:p>
            <a:endParaRPr lang="en-GB" sz="1200" dirty="0" smtClean="0">
              <a:solidFill>
                <a:srgbClr val="002060"/>
              </a:solidFill>
            </a:endParaRPr>
          </a:p>
          <a:p>
            <a:endParaRPr lang="en-GB" sz="1200" dirty="0" smtClean="0">
              <a:solidFill>
                <a:srgbClr val="002060"/>
              </a:solidFill>
            </a:endParaRPr>
          </a:p>
          <a:p>
            <a:endParaRPr lang="en-GB" sz="1200" dirty="0">
              <a:solidFill>
                <a:srgbClr val="002060"/>
              </a:solidFill>
            </a:endParaRPr>
          </a:p>
        </p:txBody>
      </p:sp>
      <p:pic>
        <p:nvPicPr>
          <p:cNvPr id="34" name="Picture 33"/>
          <p:cNvPicPr>
            <a:picLocks noChangeAspect="1"/>
          </p:cNvPicPr>
          <p:nvPr/>
        </p:nvPicPr>
        <p:blipFill>
          <a:blip r:embed="rId5" cstate="print"/>
          <a:stretch>
            <a:fillRect/>
          </a:stretch>
        </p:blipFill>
        <p:spPr>
          <a:xfrm>
            <a:off x="8554901" y="5918764"/>
            <a:ext cx="1188823" cy="432854"/>
          </a:xfrm>
          <a:prstGeom prst="rect">
            <a:avLst/>
          </a:prstGeom>
        </p:spPr>
      </p:pic>
      <p:sp>
        <p:nvSpPr>
          <p:cNvPr id="35" name="TextBox 34"/>
          <p:cNvSpPr txBox="1"/>
          <p:nvPr/>
        </p:nvSpPr>
        <p:spPr>
          <a:xfrm>
            <a:off x="6568459" y="4939670"/>
            <a:ext cx="3190164" cy="830997"/>
          </a:xfrm>
          <a:prstGeom prst="rect">
            <a:avLst/>
          </a:prstGeom>
          <a:noFill/>
        </p:spPr>
        <p:txBody>
          <a:bodyPr wrap="square" rtlCol="0">
            <a:spAutoFit/>
          </a:bodyPr>
          <a:lstStyle/>
          <a:p>
            <a:r>
              <a:rPr lang="en-GB" sz="1200" dirty="0" smtClean="0">
                <a:solidFill>
                  <a:srgbClr val="002060"/>
                </a:solidFill>
              </a:rPr>
              <a:t>This is bacteria growing on a jelly-like substance called </a:t>
            </a:r>
            <a:r>
              <a:rPr lang="en-GB" sz="1200" b="1" dirty="0" smtClean="0">
                <a:solidFill>
                  <a:srgbClr val="002060"/>
                </a:solidFill>
              </a:rPr>
              <a:t>agar</a:t>
            </a:r>
            <a:r>
              <a:rPr lang="en-GB" sz="1200" dirty="0" smtClean="0">
                <a:solidFill>
                  <a:srgbClr val="002060"/>
                </a:solidFill>
              </a:rPr>
              <a:t>. We need to make sure that the agar is</a:t>
            </a:r>
            <a:r>
              <a:rPr lang="en-GB" sz="1200" b="1" dirty="0" smtClean="0">
                <a:solidFill>
                  <a:srgbClr val="002060"/>
                </a:solidFill>
              </a:rPr>
              <a:t> sterile </a:t>
            </a:r>
            <a:r>
              <a:rPr lang="en-GB" sz="1200" dirty="0" smtClean="0">
                <a:solidFill>
                  <a:srgbClr val="002060"/>
                </a:solidFill>
              </a:rPr>
              <a:t>so that we only grow the type of bacteria we need.  </a:t>
            </a:r>
            <a:endParaRPr lang="en-GB" sz="1200" dirty="0">
              <a:solidFill>
                <a:srgbClr val="002060"/>
              </a:solidFill>
            </a:endParaRPr>
          </a:p>
        </p:txBody>
      </p:sp>
      <p:pic>
        <p:nvPicPr>
          <p:cNvPr id="36" name="Picture 35"/>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rot="16200000" flipH="1">
            <a:off x="8111851" y="2026792"/>
            <a:ext cx="1798052" cy="1348539"/>
          </a:xfrm>
          <a:prstGeom prst="rect">
            <a:avLst/>
          </a:prstGeom>
        </p:spPr>
      </p:pic>
      <p:pic>
        <p:nvPicPr>
          <p:cNvPr id="37" name="Picture 6" descr="Global Academy of Agriculture and Food Security | The University ..."/>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862301" y="5918764"/>
            <a:ext cx="1570956" cy="374815"/>
          </a:xfrm>
          <a:prstGeom prst="rect">
            <a:avLst/>
          </a:prstGeom>
          <a:noFill/>
          <a:extLst>
            <a:ext uri="{909E8E84-426E-40DD-AFC4-6F175D3DCCD1}">
              <a14:hiddenFill xmlns="" xmlns:a14="http://schemas.microsoft.com/office/drawing/2010/main">
                <a:solidFill>
                  <a:srgbClr val="FFFFFF"/>
                </a:solidFill>
              </a14:hiddenFill>
            </a:ext>
          </a:extLst>
        </p:spPr>
      </p:pic>
      <p:pic>
        <p:nvPicPr>
          <p:cNvPr id="38" name="Picture 8" descr="File:Ecoli colonie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272042" y="4917107"/>
            <a:ext cx="1195969" cy="10803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82966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6796</TotalTime>
  <Words>491</Words>
  <Application>Microsoft Office PowerPoint</Application>
  <PresentationFormat>A4 Paper (210x297 mm)</PresentationFormat>
  <Paragraphs>38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QUOIANI Jayne</dc:creator>
  <cp:lastModifiedBy>dolank67</cp:lastModifiedBy>
  <cp:revision>127</cp:revision>
  <dcterms:created xsi:type="dcterms:W3CDTF">2020-04-30T09:43:53Z</dcterms:created>
  <dcterms:modified xsi:type="dcterms:W3CDTF">2020-06-08T08:56:56Z</dcterms:modified>
</cp:coreProperties>
</file>